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A5C3C0C-9D68-4CF5-A48F-06EC9FB50AF5}">
          <p14:sldIdLst>
            <p14:sldId id="256"/>
            <p14:sldId id="260"/>
            <p14:sldId id="261"/>
          </p14:sldIdLst>
        </p14:section>
        <p14:section name="Раздел без заголовка" id="{F724DA2B-8BC9-4ACC-B24C-25975C62AD00}">
          <p14:sldIdLst/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EADA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894" y="-29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20.05.2022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93467" y="5949280"/>
            <a:ext cx="7381957" cy="116955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Заявки принимаются: </a:t>
            </a:r>
          </a:p>
          <a:p>
            <a:pPr marL="285750" indent="-285750">
              <a:buFontTx/>
              <a:buChar char="-"/>
            </a:pPr>
            <a:r>
              <a:rPr lang="en-US" sz="1400" i="1" dirty="0" smtClean="0">
                <a:latin typeface="Times New Roman" pitchFamily="18" charset="0"/>
                <a:cs typeface="Times New Roman" pitchFamily="18" charset="0"/>
              </a:rPr>
              <a:t>rest.edu-rb.ru (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за счет субсидий РБ, родительский взнос 14 500 руб.)</a:t>
            </a:r>
          </a:p>
          <a:p>
            <a:pPr marL="285750" indent="-285750">
              <a:buFontTx/>
              <a:buChar char="-"/>
            </a:pP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мирпутешествий.рф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(госпрограмма </a:t>
            </a:r>
            <a:r>
              <a:rPr lang="ru-RU" sz="1400" i="1" dirty="0" err="1" smtClean="0">
                <a:latin typeface="Times New Roman" pitchFamily="18" charset="0"/>
                <a:cs typeface="Times New Roman" pitchFamily="18" charset="0"/>
              </a:rPr>
              <a:t>кешбэк</a:t>
            </a:r>
            <a:r>
              <a:rPr lang="ru-RU" sz="1400" i="1" dirty="0" smtClean="0">
                <a:latin typeface="Times New Roman" pitchFamily="18" charset="0"/>
                <a:cs typeface="Times New Roman" pitchFamily="18" charset="0"/>
              </a:rPr>
              <a:t> 50%)</a:t>
            </a:r>
          </a:p>
          <a:p>
            <a:r>
              <a:rPr lang="ru-RU" sz="1400" i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Контактные лица по оформлению путевок: </a:t>
            </a:r>
            <a:r>
              <a:rPr lang="ru-RU" sz="1400" i="1" dirty="0" err="1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Земтур</a:t>
            </a:r>
            <a:r>
              <a:rPr lang="ru-RU" sz="1400" i="1" dirty="0" smtClean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 </a:t>
            </a:r>
            <a:r>
              <a:rPr lang="ru-RU" sz="1400" i="1" dirty="0">
                <a:latin typeface="Times New Roman" pitchFamily="18" charset="0"/>
                <a:ea typeface="Courier New" pitchFamily="49" charset="0"/>
                <a:cs typeface="Times New Roman" pitchFamily="18" charset="0"/>
              </a:rPr>
              <a:t>Наталия Владимировна 8(917)426-57-61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/>
            </a:r>
            <a:br>
              <a:rPr lang="ru-RU" sz="1400" dirty="0">
                <a:latin typeface="Arial" pitchFamily="34" charset="0"/>
                <a:cs typeface="Arial" pitchFamily="34" charset="0"/>
              </a:rPr>
            </a:br>
            <a:endParaRPr lang="ru-RU" sz="1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блако 9"/>
          <p:cNvSpPr/>
          <p:nvPr/>
        </p:nvSpPr>
        <p:spPr>
          <a:xfrm>
            <a:off x="0" y="2744923"/>
            <a:ext cx="2592288" cy="2088232"/>
          </a:xfrm>
          <a:prstGeom prst="cloud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Стоимость путевки</a:t>
            </a:r>
          </a:p>
          <a:p>
            <a:pPr algn="ctr"/>
            <a:r>
              <a:rPr lang="ru-RU" sz="2000" b="1" dirty="0" smtClean="0">
                <a:solidFill>
                  <a:schemeClr val="tx2"/>
                </a:solidFill>
              </a:rPr>
              <a:t>28 348,00 руб.</a:t>
            </a:r>
            <a:endParaRPr lang="ru-RU" sz="2000" b="1" dirty="0">
              <a:solidFill>
                <a:schemeClr val="tx2"/>
              </a:solidFill>
            </a:endParaRPr>
          </a:p>
        </p:txBody>
      </p:sp>
      <p:sp>
        <p:nvSpPr>
          <p:cNvPr id="11" name="Лента лицом вверх 10"/>
          <p:cNvSpPr/>
          <p:nvPr/>
        </p:nvSpPr>
        <p:spPr>
          <a:xfrm>
            <a:off x="4788024" y="1772817"/>
            <a:ext cx="4482244" cy="2088231"/>
          </a:xfrm>
          <a:prstGeom prst="ribbon2">
            <a:avLst>
              <a:gd name="adj1" fmla="val 16667"/>
              <a:gd name="adj2" fmla="val 60200"/>
            </a:avLst>
          </a:prstGeom>
          <a:solidFill>
            <a:srgbClr val="FDEADA">
              <a:alpha val="65882"/>
            </a:srgbClr>
          </a:solidFill>
          <a:ln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C000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5724128" y="191683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/>
              <a:t>01.06.2022г. – 21.06.2022г.</a:t>
            </a:r>
          </a:p>
          <a:p>
            <a:r>
              <a:rPr lang="ru-RU" b="1" dirty="0"/>
              <a:t>23.06.2022г. – 13.07.2022г.</a:t>
            </a:r>
          </a:p>
          <a:p>
            <a:r>
              <a:rPr lang="ru-RU" b="1" dirty="0"/>
              <a:t>15.07.2022г. – 04.08.2022г.</a:t>
            </a:r>
          </a:p>
          <a:p>
            <a:r>
              <a:rPr lang="ru-RU" b="1" dirty="0"/>
              <a:t>08.08.2022г. – 28.08.2022г.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932040" y="332656"/>
            <a:ext cx="4104456" cy="1224135"/>
          </a:xfrm>
        </p:spPr>
        <p:txBody>
          <a:bodyPr>
            <a:normAutofit fontScale="90000"/>
          </a:bodyPr>
          <a:lstStyle/>
          <a:p>
            <a:r>
              <a:rPr lang="ru-RU" sz="31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1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1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1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1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1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1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1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1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</a:t>
            </a:r>
            <a:r>
              <a:rPr lang="ru-RU" sz="31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ЕТНЕЕ ОЗДОРОВЛЕНИЕ ДЕТЕЙ С 7 ДО 14 ЛЕТ </a:t>
            </a:r>
            <a:br>
              <a:rPr lang="ru-RU" sz="31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НА 2022 </a:t>
            </a:r>
            <a:r>
              <a:rPr lang="ru-RU" sz="31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год</a:t>
            </a:r>
            <a: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700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7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7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700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1600" i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592288" y="3895888"/>
            <a:ext cx="5160259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</a:rPr>
              <a:t>Мы знаем как сделать отдых вашего ребенка 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ярким и насыщенным и предлагаем уникальную 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программу досуга и индивидуальный подход к 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каждому ребенку.</a:t>
            </a:r>
          </a:p>
          <a:p>
            <a:r>
              <a:rPr lang="ru-RU" i="1" dirty="0" smtClean="0">
                <a:solidFill>
                  <a:srgbClr val="7030A0"/>
                </a:solidFill>
              </a:rPr>
              <a:t>У нас созданы все условия комфортного отдыха!</a:t>
            </a:r>
            <a:endParaRPr lang="ru-RU" i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5362" name="Picture 2" descr="C:\Users\Regina\Desktop\картинки радуги\rainbow-images-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6768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0044814"/>
              </p:ext>
            </p:extLst>
          </p:nvPr>
        </p:nvGraphicFramePr>
        <p:xfrm>
          <a:off x="2771800" y="682212"/>
          <a:ext cx="3888433" cy="6554724"/>
        </p:xfrm>
        <a:graphic>
          <a:graphicData uri="http://schemas.openxmlformats.org/drawingml/2006/table">
            <a:tbl>
              <a:tblPr firstRow="1" firstCol="1" bandRow="1" bandCol="1"/>
              <a:tblGrid>
                <a:gridCol w="2025788"/>
                <a:gridCol w="497287"/>
                <a:gridCol w="370784"/>
                <a:gridCol w="497287"/>
                <a:gridCol w="497287"/>
              </a:tblGrid>
              <a:tr h="1501855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Перечень платных медицинских услуг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Стои-мость</a:t>
                      </a: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1 </a:t>
                      </a:r>
                      <a:r>
                        <a:rPr lang="ru-RU" sz="11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койко</a:t>
                      </a: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/ дня,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Коли-че </a:t>
                      </a:r>
                      <a:r>
                        <a:rPr lang="ru-RU" sz="11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ство</a:t>
                      </a: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дней в заезде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Стои-мость</a:t>
                      </a: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путевки, руб.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Сумма родите </a:t>
                      </a:r>
                      <a:r>
                        <a:rPr lang="ru-RU" sz="1100" dirty="0" err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льского</a:t>
                      </a: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 взноса, руб., в том числе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959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b="1">
                          <a:effectLst/>
                          <a:latin typeface="Calibri"/>
                          <a:ea typeface="Calibri"/>
                          <a:cs typeface="Times New Roman"/>
                        </a:rPr>
                        <a:t>Отдых детей и их оздоровление для юридических лиц с круглосуточным пребыванием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225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Отдых детей и их оздоровление для </a:t>
                      </a:r>
                      <a:r>
                        <a:rPr lang="ru-RU" sz="11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бюджетных </a:t>
                      </a: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организаций </a:t>
                      </a:r>
                      <a:r>
                        <a:rPr lang="ru-RU" sz="1100" i="1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(с возможностью частичного возмещения за счет средств  бюджета Республики Башкортостан 16 399,53 руб. и родительского взноса в размере 8600,00 руб.)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1 190,45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24 999,53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8 600,00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92258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Отдых детей и их оздоровление для внебюджетных организаций </a:t>
                      </a:r>
                      <a:r>
                        <a:rPr lang="ru-RU" sz="1100" i="1">
                          <a:effectLst/>
                          <a:latin typeface="Calibri"/>
                          <a:ea typeface="Calibri"/>
                          <a:cs typeface="Times New Roman"/>
                        </a:rPr>
                        <a:t> (с возможностью частичного возмещения за счет средств  бюджета Республики Башкортостан 9 110,85 руб. и родительского взноса в размере 15 888,68  руб.)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1 190,45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24 999,53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15 888,68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3688" y="332657"/>
            <a:ext cx="5760639" cy="6408712"/>
          </a:xfrm>
          <a:prstGeom prst="rect">
            <a:avLst/>
          </a:prstGeom>
        </p:spPr>
      </p:pic>
      <p:sp>
        <p:nvSpPr>
          <p:cNvPr id="8" name="Подзаголовок 2"/>
          <p:cNvSpPr txBox="1">
            <a:spLocks/>
          </p:cNvSpPr>
          <p:nvPr/>
        </p:nvSpPr>
        <p:spPr>
          <a:xfrm>
            <a:off x="3347863" y="2492896"/>
            <a:ext cx="2880321" cy="403244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3400" b="1" dirty="0" smtClean="0"/>
          </a:p>
          <a:p>
            <a:endParaRPr lang="ru-RU" sz="1400" b="1" dirty="0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2555776" y="476672"/>
            <a:ext cx="4752528" cy="648072"/>
          </a:xfrm>
          <a:prstGeom prst="rect">
            <a:avLst/>
          </a:prstGeom>
        </p:spPr>
        <p:txBody>
          <a:bodyPr>
            <a:normAutofit fontScale="3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3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3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1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27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87825" y="1628800"/>
            <a:ext cx="324036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94196514"/>
              </p:ext>
            </p:extLst>
          </p:nvPr>
        </p:nvGraphicFramePr>
        <p:xfrm>
          <a:off x="1763688" y="7317432"/>
          <a:ext cx="5904656" cy="5400599"/>
        </p:xfrm>
        <a:graphic>
          <a:graphicData uri="http://schemas.openxmlformats.org/drawingml/2006/table">
            <a:tbl>
              <a:tblPr firstRow="1" firstCol="1" bandRow="1" bandCol="1">
                <a:tableStyleId>{5C22544A-7EE6-4342-B048-85BDC9FD1C3A}</a:tableStyleId>
              </a:tblPr>
              <a:tblGrid>
                <a:gridCol w="3076194"/>
                <a:gridCol w="755140"/>
                <a:gridCol w="563042"/>
                <a:gridCol w="755140"/>
                <a:gridCol w="755140"/>
              </a:tblGrid>
              <a:tr h="172474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Перечень платных медицинских услуг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err="1">
                          <a:effectLst/>
                        </a:rPr>
                        <a:t>Стои-мость</a:t>
                      </a:r>
                      <a:r>
                        <a:rPr lang="ru-RU" sz="1100" dirty="0">
                          <a:effectLst/>
                        </a:rPr>
                        <a:t> 1 </a:t>
                      </a:r>
                      <a:r>
                        <a:rPr lang="ru-RU" sz="1100" dirty="0" err="1">
                          <a:effectLst/>
                        </a:rPr>
                        <a:t>койко</a:t>
                      </a:r>
                      <a:r>
                        <a:rPr lang="ru-RU" sz="1100" dirty="0">
                          <a:effectLst/>
                        </a:rPr>
                        <a:t>/ дня, руб.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Коли-че </a:t>
                      </a:r>
                      <a:r>
                        <a:rPr lang="ru-RU" sz="1100" dirty="0" err="1">
                          <a:effectLst/>
                        </a:rPr>
                        <a:t>ство</a:t>
                      </a:r>
                      <a:r>
                        <a:rPr lang="ru-RU" sz="1100" dirty="0">
                          <a:effectLst/>
                        </a:rPr>
                        <a:t> дней в заезде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 err="1">
                          <a:effectLst/>
                        </a:rPr>
                        <a:t>Стои-мость</a:t>
                      </a:r>
                      <a:r>
                        <a:rPr lang="ru-RU" sz="1100" dirty="0">
                          <a:effectLst/>
                        </a:rPr>
                        <a:t> путевки, руб.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Сумма родите </a:t>
                      </a:r>
                      <a:r>
                        <a:rPr lang="ru-RU" sz="1100" dirty="0" err="1">
                          <a:effectLst/>
                        </a:rPr>
                        <a:t>льского</a:t>
                      </a:r>
                      <a:r>
                        <a:rPr lang="ru-RU" sz="1100" dirty="0">
                          <a:effectLst/>
                        </a:rPr>
                        <a:t> взноса, руб., в том числе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1370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Отдых детей и их оздоровление для юридических лиц с круглосуточным пребыванием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36714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Отдых детей и их оздоровление для бюджетных организаций (с возможностью частичного возмещения за счет средств  бюджета Республики Башкортостан 16 399,53 руб. и родительского взноса в размере 8600,00 руб.)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1 190,45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21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24 999,53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8 600,00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59500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Отдых детей и их оздоровление для внебюджетных организаций  (с возможностью частичного возмещения за счет средств  бюджета Республики Башкортостан 9 110,85 руб. и родительского взноса в размере 15 888,68  руб.)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1 190,45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</a:rPr>
                        <a:t>21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24 999,53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</a:rPr>
                        <a:t>15 888,68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555776" y="2485276"/>
            <a:ext cx="4464496" cy="32316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200" b="1" dirty="0"/>
              <a:t>10.01.2022г. – 30.01.2022г.</a:t>
            </a:r>
          </a:p>
          <a:p>
            <a:pPr algn="ctr"/>
            <a:r>
              <a:rPr lang="ru-RU" sz="1200" b="1" dirty="0"/>
              <a:t>01.02.2022г. – 21.02.2022г.</a:t>
            </a:r>
          </a:p>
          <a:p>
            <a:pPr algn="ctr"/>
            <a:r>
              <a:rPr lang="ru-RU" sz="1200" b="1" dirty="0"/>
              <a:t>24.02.2022г. – 16.03.2022г.</a:t>
            </a:r>
          </a:p>
          <a:p>
            <a:pPr algn="ctr"/>
            <a:r>
              <a:rPr lang="ru-RU" sz="1200" b="1" dirty="0"/>
              <a:t>18.03.2022г. – 07.04.2022г.</a:t>
            </a:r>
          </a:p>
          <a:p>
            <a:pPr algn="ctr"/>
            <a:r>
              <a:rPr lang="ru-RU" sz="1200" b="1" dirty="0"/>
              <a:t>09.04.2022г. – 29.04.2022г.</a:t>
            </a:r>
          </a:p>
          <a:p>
            <a:pPr algn="ctr"/>
            <a:r>
              <a:rPr lang="ru-RU" sz="1200" b="1" dirty="0"/>
              <a:t>04.05.2022г. – 24.05.2022г.</a:t>
            </a:r>
          </a:p>
          <a:p>
            <a:pPr algn="ctr"/>
            <a:r>
              <a:rPr lang="ru-RU" sz="1200" b="1" dirty="0"/>
              <a:t>01.06.2022г. – 21.06.2022г.</a:t>
            </a:r>
          </a:p>
          <a:p>
            <a:pPr algn="ctr"/>
            <a:r>
              <a:rPr lang="ru-RU" sz="1200" b="1" dirty="0"/>
              <a:t>23.06.2022г. – 13.07.2022г.</a:t>
            </a:r>
          </a:p>
          <a:p>
            <a:pPr algn="ctr"/>
            <a:r>
              <a:rPr lang="ru-RU" sz="1200" b="1" dirty="0"/>
              <a:t>15.07.2022г. – 04.08.2022г.</a:t>
            </a:r>
          </a:p>
          <a:p>
            <a:pPr algn="ctr"/>
            <a:r>
              <a:rPr lang="ru-RU" sz="1200" b="1" dirty="0"/>
              <a:t>08.08.2022г. – 28.08.2022г.</a:t>
            </a:r>
          </a:p>
          <a:p>
            <a:pPr algn="ctr"/>
            <a:r>
              <a:rPr lang="ru-RU" sz="1200" b="1" dirty="0"/>
              <a:t>30.08.2022г. – 19.09.2022г.</a:t>
            </a:r>
          </a:p>
          <a:p>
            <a:pPr algn="ctr"/>
            <a:r>
              <a:rPr lang="ru-RU" sz="1200" b="1" dirty="0"/>
              <a:t>21.09.2022г. – 11.10.2022г.</a:t>
            </a:r>
          </a:p>
          <a:p>
            <a:pPr algn="ctr"/>
            <a:r>
              <a:rPr lang="ru-RU" sz="1200" b="1" dirty="0"/>
              <a:t>13.10.2022г. – 02.11.2022г.</a:t>
            </a:r>
          </a:p>
          <a:p>
            <a:pPr algn="ctr"/>
            <a:r>
              <a:rPr lang="ru-RU" sz="1200" b="1" dirty="0"/>
              <a:t>07.11.2022г. – 27.11.2022г.</a:t>
            </a:r>
          </a:p>
          <a:p>
            <a:pPr algn="ctr"/>
            <a:r>
              <a:rPr lang="ru-RU" sz="1200" b="1" dirty="0"/>
              <a:t>29.11.2022г. – 19.12.2022г.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255219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347</Words>
  <Application>Microsoft Office PowerPoint</Application>
  <PresentationFormat>Экран (4:3)</PresentationFormat>
  <Paragraphs>75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        ЛЕТНЕЕ ОЗДОРОВЛЕНИЕ ДЕТЕЙ С 7 ДО 14 ЛЕТ  НА 2022 год      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ГРАФИК ЗАЕЗДОВ НА 2017 год ГАУЗ РБ «Санаторий для детей Радуга города Стерлитамак»</dc:title>
  <dc:creator>Regina</dc:creator>
  <cp:lastModifiedBy>Secretar</cp:lastModifiedBy>
  <cp:revision>26</cp:revision>
  <cp:lastPrinted>2021-12-09T05:08:42Z</cp:lastPrinted>
  <dcterms:created xsi:type="dcterms:W3CDTF">2017-03-01T08:38:36Z</dcterms:created>
  <dcterms:modified xsi:type="dcterms:W3CDTF">2022-05-20T04:12:45Z</dcterms:modified>
</cp:coreProperties>
</file>